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sldIdLst>
    <p:sldId id="256" r:id="rId2"/>
    <p:sldId id="269" r:id="rId3"/>
    <p:sldId id="257" r:id="rId4"/>
    <p:sldId id="268" r:id="rId5"/>
    <p:sldId id="258" r:id="rId6"/>
    <p:sldId id="260" r:id="rId7"/>
    <p:sldId id="261" r:id="rId8"/>
    <p:sldId id="271" r:id="rId9"/>
    <p:sldId id="266" r:id="rId10"/>
    <p:sldId id="262" r:id="rId11"/>
    <p:sldId id="263" r:id="rId12"/>
    <p:sldId id="267" r:id="rId13"/>
    <p:sldId id="27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>
        <p:scale>
          <a:sx n="64" d="100"/>
          <a:sy n="64" d="100"/>
        </p:scale>
        <p:origin x="-1566" y="-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Office_Excel_2007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Office_Excel_2007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Office_Excel_2007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Office_Excel_2007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Office_Excel_2007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3066229595376683"/>
          <c:y val="0"/>
          <c:w val="0.44464158761184946"/>
          <c:h val="0.8688882653883579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FF0000"/>
            </a:solidFill>
          </c:spPr>
          <c:dPt>
            <c:idx val="1"/>
            <c:spPr>
              <a:solidFill>
                <a:srgbClr val="0070C0"/>
              </a:solidFill>
            </c:spPr>
          </c:dPt>
          <c:cat>
            <c:strRef>
              <c:f>Лист1!$A$2:$A$3</c:f>
              <c:strCache>
                <c:ptCount val="2"/>
                <c:pt idx="0">
                  <c:v>бодрствует</c:v>
                </c:pt>
                <c:pt idx="1">
                  <c:v>спит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3.2</c:v>
                </c:pt>
              </c:numCache>
            </c:numRef>
          </c:val>
        </c:ser>
        <c:dLbls/>
        <c:firstSliceAng val="0"/>
      </c:pieChart>
    </c:plotArea>
    <c:legend>
      <c:legendPos val="r"/>
      <c:layout>
        <c:manualLayout>
          <c:xMode val="edge"/>
          <c:yMode val="edge"/>
          <c:x val="0.57000091372554262"/>
          <c:y val="0.33946599071757322"/>
          <c:w val="0.37907303928189207"/>
          <c:h val="0.41800461649407128"/>
        </c:manualLayout>
      </c:layout>
    </c:legend>
    <c:plotVisOnly val="1"/>
    <c:dispBlanksAs val="zero"/>
  </c:chart>
  <c:txPr>
    <a:bodyPr/>
    <a:lstStyle/>
    <a:p>
      <a:pPr>
        <a:defRPr sz="2400" b="0" i="1">
          <a:solidFill>
            <a:srgbClr val="002060"/>
          </a:solidFill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25810185185185186"/>
          <c:y val="2.2817460317460372E-2"/>
          <c:w val="0.57002314814814814"/>
          <c:h val="0.9771825396825395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0"/>
              <c:layout>
                <c:manualLayout>
                  <c:x val="-0.20994714202391401"/>
                  <c:y val="5.0714285714285733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 мальчики </a:t>
                    </a:r>
                    <a:r>
                      <a:rPr lang="ru-RU" dirty="0" smtClean="0"/>
                      <a:t>7 </a:t>
                    </a:r>
                    <a:r>
                      <a:rPr lang="ru-RU" dirty="0"/>
                      <a:t>чел.</a:t>
                    </a:r>
                  </a:p>
                </c:rich>
              </c:tx>
              <c:showCatName val="1"/>
            </c:dLbl>
            <c:dLbl>
              <c:idx val="1"/>
              <c:layout>
                <c:manualLayout>
                  <c:x val="0.21414771070282909"/>
                  <c:y val="3.4841269841269902E-2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/>
                      <a:t>девочки</a:t>
                    </a:r>
                  </a:p>
                  <a:p>
                    <a:r>
                      <a:rPr lang="ru-RU" sz="1400" dirty="0"/>
                      <a:t> </a:t>
                    </a:r>
                    <a:r>
                      <a:rPr lang="ru-RU" sz="1400" dirty="0" smtClean="0"/>
                      <a:t>7 </a:t>
                    </a:r>
                    <a:r>
                      <a:rPr lang="ru-RU" sz="1400" dirty="0"/>
                      <a:t>чел.</a:t>
                    </a:r>
                  </a:p>
                </c:rich>
              </c:tx>
              <c:showCatName val="1"/>
            </c:dLbl>
            <c:txPr>
              <a:bodyPr/>
              <a:lstStyle/>
              <a:p>
                <a:pPr>
                  <a:defRPr sz="1400" b="1" i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CatName val="1"/>
          </c:dLbls>
          <c:cat>
            <c:strRef>
              <c:f>Лист1!$A$2:$A$3</c:f>
              <c:strCache>
                <c:ptCount val="2"/>
                <c:pt idx="0">
                  <c:v> мальчики 18 чел.</c:v>
                </c:pt>
                <c:pt idx="1">
                  <c:v>девочки 18 чел.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</c:ser>
        <c:dLbls/>
        <c:firstSliceAng val="0"/>
      </c:pieChart>
    </c:plotArea>
    <c:plotVisOnly val="1"/>
    <c:dispBlanksAs val="zero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2.2940361621464053E-2"/>
          <c:y val="3.5714285714285712E-2"/>
          <c:w val="0.54166666666666652"/>
          <c:h val="0.928571428571428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груши</c:v>
                </c:pt>
                <c:pt idx="1">
                  <c:v>сливы</c:v>
                </c:pt>
                <c:pt idx="2">
                  <c:v>яблони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90</c:v>
                </c:pt>
                <c:pt idx="1">
                  <c:v>120</c:v>
                </c:pt>
                <c:pt idx="2">
                  <c:v>150</c:v>
                </c:pt>
              </c:numCache>
            </c:numRef>
          </c:val>
        </c:ser>
        <c:dLbls/>
        <c:firstSliceAng val="20"/>
      </c:pieChart>
    </c:plotArea>
    <c:legend>
      <c:legendPos val="r"/>
      <c:layout>
        <c:manualLayout>
          <c:xMode val="edge"/>
          <c:yMode val="edge"/>
          <c:x val="0.60138421386677365"/>
          <c:y val="0.3004829475921274"/>
          <c:w val="0.2876652000681364"/>
          <c:h val="0.5283248464298298"/>
        </c:manualLayout>
      </c:layout>
      <c:txPr>
        <a:bodyPr/>
        <a:lstStyle/>
        <a:p>
          <a:pPr>
            <a:defRPr sz="2000" b="1" i="1">
              <a:solidFill>
                <a:srgbClr val="7030A0"/>
              </a:solidFill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txPr>
              <a:bodyPr/>
              <a:lstStyle/>
              <a:p>
                <a:pPr>
                  <a:defRPr sz="3200"/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Лист1!$A$2:$A$3</c:f>
              <c:strCache>
                <c:ptCount val="2"/>
                <c:pt idx="0">
                  <c:v>Мировой океан</c:v>
                </c:pt>
                <c:pt idx="1">
                  <c:v>суша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0.70000000000000062</c:v>
                </c:pt>
                <c:pt idx="1">
                  <c:v>0.30000000000000032</c:v>
                </c:pt>
              </c:numCache>
            </c:numRef>
          </c:val>
        </c:ser>
        <c:dLbls/>
        <c:firstSliceAng val="0"/>
      </c:pieChart>
    </c:plotArea>
    <c:legend>
      <c:legendPos val="r"/>
      <c:layout>
        <c:manualLayout>
          <c:xMode val="edge"/>
          <c:yMode val="edge"/>
          <c:x val="0.67261623352509925"/>
          <c:y val="7.120799184942371E-3"/>
          <c:w val="0.32738376647490081"/>
          <c:h val="0.89300481901606377"/>
        </c:manualLayout>
      </c:layout>
      <c:txPr>
        <a:bodyPr/>
        <a:lstStyle/>
        <a:p>
          <a:pPr>
            <a:defRPr sz="2400"/>
          </a:pPr>
          <a:endParaRPr lang="ru-RU"/>
        </a:p>
      </c:txPr>
    </c:legend>
    <c:plotVisOnly val="1"/>
    <c:dispBlanksAs val="zero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'Лист1'!$B$1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txPr>
              <a:bodyPr/>
              <a:lstStyle/>
              <a:p>
                <a:pPr>
                  <a:defRPr sz="2800"/>
                </a:pPr>
                <a:endParaRPr lang="ru-RU"/>
              </a:p>
            </c:txPr>
            <c:showVal val="1"/>
            <c:showLeaderLines val="1"/>
          </c:dLbls>
          <c:cat>
            <c:strRef>
              <c:f>'Лист1'!$A$2:$A$4</c:f>
              <c:strCache>
                <c:ptCount val="3"/>
                <c:pt idx="0">
                  <c:v>на море</c:v>
                </c:pt>
                <c:pt idx="1">
                  <c:v>в горах</c:v>
                </c:pt>
                <c:pt idx="2">
                  <c:v>в лесу</c:v>
                </c:pt>
              </c:strCache>
            </c:strRef>
          </c:cat>
          <c:val>
            <c:numRef>
              <c:f>'Лист1'!$B$2:$B$4</c:f>
              <c:numCache>
                <c:formatCode>0%</c:formatCode>
                <c:ptCount val="3"/>
                <c:pt idx="0">
                  <c:v>0.5</c:v>
                </c:pt>
                <c:pt idx="1">
                  <c:v>0.05</c:v>
                </c:pt>
                <c:pt idx="2">
                  <c:v>0.45</c:v>
                </c:pt>
              </c:numCache>
            </c:numRef>
          </c:val>
        </c:ser>
        <c:dLbls/>
      </c:pie3DChart>
    </c:plotArea>
    <c:legend>
      <c:legendPos val="r"/>
      <c:layout>
        <c:manualLayout>
          <c:xMode val="edge"/>
          <c:yMode val="edge"/>
          <c:x val="0.70405202591689253"/>
          <c:y val="0.39911658933748068"/>
          <c:w val="0.2281954076179592"/>
          <c:h val="0.33821113794797292"/>
        </c:manualLayout>
      </c:layout>
      <c:txPr>
        <a:bodyPr/>
        <a:lstStyle/>
        <a:p>
          <a:pPr>
            <a:defRPr sz="2400" i="1">
              <a:solidFill>
                <a:schemeClr val="accent4">
                  <a:lumMod val="75000"/>
                </a:schemeClr>
              </a:solidFill>
            </a:defRPr>
          </a:pPr>
          <a:endParaRPr lang="ru-RU"/>
        </a:p>
      </c:txPr>
    </c:legend>
    <c:plotVisOnly val="1"/>
    <c:dispBlanksAs val="zero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263EDF-30C9-4F24-BC65-5814F9FE8548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D0BA554-1575-47B7-991A-9663350DD44E}">
      <dgm:prSet phldrT="[Текст]"/>
      <dgm:spPr>
        <a:solidFill>
          <a:srgbClr val="FF0000"/>
        </a:solidFill>
      </dgm:spPr>
      <dgm:t>
        <a:bodyPr/>
        <a:lstStyle/>
        <a:p>
          <a:r>
            <a:rPr lang="ru-RU" smtClean="0"/>
            <a:t>300</a:t>
          </a:r>
          <a:endParaRPr lang="ru-RU" dirty="0"/>
        </a:p>
      </dgm:t>
    </dgm:pt>
    <dgm:pt modelId="{63C7D041-2362-458E-8627-81DF441ECFE7}" type="parTrans" cxnId="{6CB6534D-390F-418E-A09D-CE253CE16223}">
      <dgm:prSet/>
      <dgm:spPr/>
      <dgm:t>
        <a:bodyPr/>
        <a:lstStyle/>
        <a:p>
          <a:endParaRPr lang="ru-RU"/>
        </a:p>
      </dgm:t>
    </dgm:pt>
    <dgm:pt modelId="{33E72330-D4F5-4987-8A51-C79EF8097113}" type="sibTrans" cxnId="{6CB6534D-390F-418E-A09D-CE253CE16223}">
      <dgm:prSet/>
      <dgm:spPr/>
      <dgm:t>
        <a:bodyPr/>
        <a:lstStyle/>
        <a:p>
          <a:endParaRPr lang="ru-RU"/>
        </a:p>
      </dgm:t>
    </dgm:pt>
    <dgm:pt modelId="{7FCE5A16-D5D2-4FEB-A536-3E94157421D4}">
      <dgm:prSet phldrT="[Текст]"/>
      <dgm:spPr/>
      <dgm:t>
        <a:bodyPr/>
        <a:lstStyle/>
        <a:p>
          <a:r>
            <a:rPr lang="ru-RU" dirty="0"/>
            <a:t>1%</a:t>
          </a:r>
        </a:p>
      </dgm:t>
    </dgm:pt>
    <dgm:pt modelId="{9BC85951-EFC5-45F9-9387-4050F10EA326}" type="parTrans" cxnId="{DDD29B81-FDC7-4E93-AE1D-365002C70EBD}">
      <dgm:prSet/>
      <dgm:spPr/>
      <dgm:t>
        <a:bodyPr/>
        <a:lstStyle/>
        <a:p>
          <a:endParaRPr lang="ru-RU"/>
        </a:p>
      </dgm:t>
    </dgm:pt>
    <dgm:pt modelId="{3AECC268-BE7A-44C2-84F0-72490734295E}" type="sibTrans" cxnId="{DDD29B81-FDC7-4E93-AE1D-365002C70EBD}">
      <dgm:prSet/>
      <dgm:spPr/>
      <dgm:t>
        <a:bodyPr/>
        <a:lstStyle/>
        <a:p>
          <a:endParaRPr lang="ru-RU"/>
        </a:p>
      </dgm:t>
    </dgm:pt>
    <dgm:pt modelId="{9C439C8D-0969-446C-BA4A-E6573C25C40F}">
      <dgm:prSet phldrT="[Текст]"/>
      <dgm:spPr/>
      <dgm:t>
        <a:bodyPr/>
        <a:lstStyle/>
        <a:p>
          <a:r>
            <a:rPr lang="ru-RU" dirty="0" smtClean="0"/>
            <a:t>4%</a:t>
          </a:r>
          <a:endParaRPr lang="ru-RU" dirty="0"/>
        </a:p>
      </dgm:t>
    </dgm:pt>
    <dgm:pt modelId="{A7A3B8A5-012E-4C7C-A80B-29A3777C9DE4}" type="parTrans" cxnId="{806C4D0C-4664-4415-AB75-636372677C24}">
      <dgm:prSet/>
      <dgm:spPr/>
      <dgm:t>
        <a:bodyPr/>
        <a:lstStyle/>
        <a:p>
          <a:endParaRPr lang="ru-RU"/>
        </a:p>
      </dgm:t>
    </dgm:pt>
    <dgm:pt modelId="{BEA417CE-054E-4F34-B51D-BCD8AAF3B29F}" type="sibTrans" cxnId="{806C4D0C-4664-4415-AB75-636372677C24}">
      <dgm:prSet/>
      <dgm:spPr/>
      <dgm:t>
        <a:bodyPr/>
        <a:lstStyle/>
        <a:p>
          <a:endParaRPr lang="ru-RU"/>
        </a:p>
      </dgm:t>
    </dgm:pt>
    <dgm:pt modelId="{F2178ADD-D23B-4417-B722-D6F534C2A9DC}">
      <dgm:prSet phldrT="[Текст]"/>
      <dgm:spPr/>
      <dgm:t>
        <a:bodyPr/>
        <a:lstStyle/>
        <a:p>
          <a:r>
            <a:rPr lang="ru-RU" dirty="0" smtClean="0"/>
            <a:t>65%</a:t>
          </a:r>
          <a:endParaRPr lang="ru-RU" dirty="0"/>
        </a:p>
      </dgm:t>
    </dgm:pt>
    <dgm:pt modelId="{E8E25D02-600F-425F-B9D3-ACC90B305B33}" type="parTrans" cxnId="{9DD8322A-39C1-4DF0-A9C1-4408CF57450D}">
      <dgm:prSet/>
      <dgm:spPr/>
      <dgm:t>
        <a:bodyPr/>
        <a:lstStyle/>
        <a:p>
          <a:endParaRPr lang="ru-RU"/>
        </a:p>
      </dgm:t>
    </dgm:pt>
    <dgm:pt modelId="{2F7F08B1-68A5-42A3-A77E-BEF5D8865F2F}" type="sibTrans" cxnId="{9DD8322A-39C1-4DF0-A9C1-4408CF57450D}">
      <dgm:prSet/>
      <dgm:spPr/>
      <dgm:t>
        <a:bodyPr/>
        <a:lstStyle/>
        <a:p>
          <a:endParaRPr lang="ru-RU"/>
        </a:p>
      </dgm:t>
    </dgm:pt>
    <dgm:pt modelId="{69D1742A-3151-4450-B0DF-FC87365A0DD0}">
      <dgm:prSet phldrT="[Текст]"/>
      <dgm:spPr/>
      <dgm:t>
        <a:bodyPr/>
        <a:lstStyle/>
        <a:p>
          <a:r>
            <a:rPr lang="ru-RU" dirty="0" smtClean="0"/>
            <a:t>150</a:t>
          </a:r>
          <a:r>
            <a:rPr lang="ru-RU" dirty="0" smtClean="0"/>
            <a:t>%</a:t>
          </a:r>
          <a:endParaRPr lang="ru-RU" dirty="0"/>
        </a:p>
      </dgm:t>
    </dgm:pt>
    <dgm:pt modelId="{8B1AE3BA-0ACA-4897-9A32-80126FB268DD}" type="parTrans" cxnId="{E146C296-F978-4700-B2E1-96E833AA0BE4}">
      <dgm:prSet/>
      <dgm:spPr/>
      <dgm:t>
        <a:bodyPr/>
        <a:lstStyle/>
        <a:p>
          <a:endParaRPr lang="ru-RU"/>
        </a:p>
      </dgm:t>
    </dgm:pt>
    <dgm:pt modelId="{7E3CA38C-D81E-41DC-8384-E24ADFCE4FF9}" type="sibTrans" cxnId="{E146C296-F978-4700-B2E1-96E833AA0BE4}">
      <dgm:prSet/>
      <dgm:spPr/>
      <dgm:t>
        <a:bodyPr/>
        <a:lstStyle/>
        <a:p>
          <a:endParaRPr lang="ru-RU"/>
        </a:p>
      </dgm:t>
    </dgm:pt>
    <dgm:pt modelId="{B16C92D2-18D6-4AAD-A489-BC61D0376065}" type="pres">
      <dgm:prSet presAssocID="{09263EDF-30C9-4F24-BC65-5814F9FE854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1A1AB4E-FA2A-4D83-A0F9-6F48D32DD3DF}" type="pres">
      <dgm:prSet presAssocID="{7D0BA554-1575-47B7-991A-9663350DD44E}" presName="centerShape" presStyleLbl="node0" presStyleIdx="0" presStyleCnt="1"/>
      <dgm:spPr/>
      <dgm:t>
        <a:bodyPr/>
        <a:lstStyle/>
        <a:p>
          <a:endParaRPr lang="ru-RU"/>
        </a:p>
      </dgm:t>
    </dgm:pt>
    <dgm:pt modelId="{43429377-B558-4734-8F1E-E0E8390FE476}" type="pres">
      <dgm:prSet presAssocID="{9BC85951-EFC5-45F9-9387-4050F10EA326}" presName="Name9" presStyleLbl="parChTrans1D2" presStyleIdx="0" presStyleCnt="4"/>
      <dgm:spPr/>
      <dgm:t>
        <a:bodyPr/>
        <a:lstStyle/>
        <a:p>
          <a:endParaRPr lang="ru-RU"/>
        </a:p>
      </dgm:t>
    </dgm:pt>
    <dgm:pt modelId="{2746D604-4F5B-463E-9ECE-6448DBCBA100}" type="pres">
      <dgm:prSet presAssocID="{9BC85951-EFC5-45F9-9387-4050F10EA326}" presName="connTx" presStyleLbl="parChTrans1D2" presStyleIdx="0" presStyleCnt="4"/>
      <dgm:spPr/>
      <dgm:t>
        <a:bodyPr/>
        <a:lstStyle/>
        <a:p>
          <a:endParaRPr lang="ru-RU"/>
        </a:p>
      </dgm:t>
    </dgm:pt>
    <dgm:pt modelId="{0E94B077-9FFC-4405-8925-ED2D46932C1F}" type="pres">
      <dgm:prSet presAssocID="{7FCE5A16-D5D2-4FEB-A536-3E94157421D4}" presName="node" presStyleLbl="node1" presStyleIdx="0" presStyleCnt="4" custScaleX="223672" custRadScaleRad="137365" custRadScaleInc="-1620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2E8D99-59E2-4746-8053-198D4D4E4223}" type="pres">
      <dgm:prSet presAssocID="{A7A3B8A5-012E-4C7C-A80B-29A3777C9DE4}" presName="Name9" presStyleLbl="parChTrans1D2" presStyleIdx="1" presStyleCnt="4"/>
      <dgm:spPr/>
      <dgm:t>
        <a:bodyPr/>
        <a:lstStyle/>
        <a:p>
          <a:endParaRPr lang="ru-RU"/>
        </a:p>
      </dgm:t>
    </dgm:pt>
    <dgm:pt modelId="{2FC9750A-2114-4695-9FDC-30BA1BE42000}" type="pres">
      <dgm:prSet presAssocID="{A7A3B8A5-012E-4C7C-A80B-29A3777C9DE4}" presName="connTx" presStyleLbl="parChTrans1D2" presStyleIdx="1" presStyleCnt="4"/>
      <dgm:spPr/>
      <dgm:t>
        <a:bodyPr/>
        <a:lstStyle/>
        <a:p>
          <a:endParaRPr lang="ru-RU"/>
        </a:p>
      </dgm:t>
    </dgm:pt>
    <dgm:pt modelId="{826DB8C0-C462-4CF2-A2DB-327567ED0457}" type="pres">
      <dgm:prSet presAssocID="{9C439C8D-0969-446C-BA4A-E6573C25C40F}" presName="node" presStyleLbl="node1" presStyleIdx="1" presStyleCnt="4" custScaleX="231422" custRadScaleRad="123953" custRadScaleInc="-422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7AA51F-72D0-4AAB-A5D7-73E297B85C10}" type="pres">
      <dgm:prSet presAssocID="{E8E25D02-600F-425F-B9D3-ACC90B305B33}" presName="Name9" presStyleLbl="parChTrans1D2" presStyleIdx="2" presStyleCnt="4"/>
      <dgm:spPr/>
      <dgm:t>
        <a:bodyPr/>
        <a:lstStyle/>
        <a:p>
          <a:endParaRPr lang="ru-RU"/>
        </a:p>
      </dgm:t>
    </dgm:pt>
    <dgm:pt modelId="{67DC8EB3-14E3-4BB8-BC52-457EC7CEDDE5}" type="pres">
      <dgm:prSet presAssocID="{E8E25D02-600F-425F-B9D3-ACC90B305B33}" presName="connTx" presStyleLbl="parChTrans1D2" presStyleIdx="2" presStyleCnt="4"/>
      <dgm:spPr/>
      <dgm:t>
        <a:bodyPr/>
        <a:lstStyle/>
        <a:p>
          <a:endParaRPr lang="ru-RU"/>
        </a:p>
      </dgm:t>
    </dgm:pt>
    <dgm:pt modelId="{1BD485EB-3A97-452D-B593-C05773AEDC90}" type="pres">
      <dgm:prSet presAssocID="{F2178ADD-D23B-4417-B722-D6F534C2A9DC}" presName="node" presStyleLbl="node1" presStyleIdx="2" presStyleCnt="4" custScaleX="247204" custRadScaleRad="178911" custRadScaleInc="-1403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908F40-2618-47FE-9838-CC45F9091D4D}" type="pres">
      <dgm:prSet presAssocID="{8B1AE3BA-0ACA-4897-9A32-80126FB268DD}" presName="Name9" presStyleLbl="parChTrans1D2" presStyleIdx="3" presStyleCnt="4"/>
      <dgm:spPr/>
      <dgm:t>
        <a:bodyPr/>
        <a:lstStyle/>
        <a:p>
          <a:endParaRPr lang="ru-RU"/>
        </a:p>
      </dgm:t>
    </dgm:pt>
    <dgm:pt modelId="{3E52284E-53F3-4A6E-8CA0-1DBDB4DD515E}" type="pres">
      <dgm:prSet presAssocID="{8B1AE3BA-0ACA-4897-9A32-80126FB268DD}" presName="connTx" presStyleLbl="parChTrans1D2" presStyleIdx="3" presStyleCnt="4"/>
      <dgm:spPr/>
      <dgm:t>
        <a:bodyPr/>
        <a:lstStyle/>
        <a:p>
          <a:endParaRPr lang="ru-RU"/>
        </a:p>
      </dgm:t>
    </dgm:pt>
    <dgm:pt modelId="{2C0852F4-316E-43F6-9440-1F3F9C13C16E}" type="pres">
      <dgm:prSet presAssocID="{69D1742A-3151-4450-B0DF-FC87365A0DD0}" presName="node" presStyleLbl="node1" presStyleIdx="3" presStyleCnt="4" custScaleX="263968" custScaleY="115347" custRadScaleRad="156609" custRadScaleInc="-707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CB6534D-390F-418E-A09D-CE253CE16223}" srcId="{09263EDF-30C9-4F24-BC65-5814F9FE8548}" destId="{7D0BA554-1575-47B7-991A-9663350DD44E}" srcOrd="0" destOrd="0" parTransId="{63C7D041-2362-458E-8627-81DF441ECFE7}" sibTransId="{33E72330-D4F5-4987-8A51-C79EF8097113}"/>
    <dgm:cxn modelId="{A6841725-E995-4F06-BDBE-5684EB8C62AC}" type="presOf" srcId="{E8E25D02-600F-425F-B9D3-ACC90B305B33}" destId="{67DC8EB3-14E3-4BB8-BC52-457EC7CEDDE5}" srcOrd="1" destOrd="0" presId="urn:microsoft.com/office/officeart/2005/8/layout/radial1"/>
    <dgm:cxn modelId="{D160CEB0-3505-4B72-AB6F-A8E792B213A5}" type="presOf" srcId="{A7A3B8A5-012E-4C7C-A80B-29A3777C9DE4}" destId="{2FC9750A-2114-4695-9FDC-30BA1BE42000}" srcOrd="1" destOrd="0" presId="urn:microsoft.com/office/officeart/2005/8/layout/radial1"/>
    <dgm:cxn modelId="{14C7EC16-CBAC-448E-8EF0-84A8C6F094D7}" type="presOf" srcId="{F2178ADD-D23B-4417-B722-D6F534C2A9DC}" destId="{1BD485EB-3A97-452D-B593-C05773AEDC90}" srcOrd="0" destOrd="0" presId="urn:microsoft.com/office/officeart/2005/8/layout/radial1"/>
    <dgm:cxn modelId="{AE1C5C95-45DB-4ABE-A3A6-B14A0D2B737B}" type="presOf" srcId="{8B1AE3BA-0ACA-4897-9A32-80126FB268DD}" destId="{9D908F40-2618-47FE-9838-CC45F9091D4D}" srcOrd="0" destOrd="0" presId="urn:microsoft.com/office/officeart/2005/8/layout/radial1"/>
    <dgm:cxn modelId="{8A730F34-C94D-43CA-B010-450DDC6CA852}" type="presOf" srcId="{69D1742A-3151-4450-B0DF-FC87365A0DD0}" destId="{2C0852F4-316E-43F6-9440-1F3F9C13C16E}" srcOrd="0" destOrd="0" presId="urn:microsoft.com/office/officeart/2005/8/layout/radial1"/>
    <dgm:cxn modelId="{70AEFAD6-CCAF-44E1-A939-84E6D283189B}" type="presOf" srcId="{A7A3B8A5-012E-4C7C-A80B-29A3777C9DE4}" destId="{CC2E8D99-59E2-4746-8053-198D4D4E4223}" srcOrd="0" destOrd="0" presId="urn:microsoft.com/office/officeart/2005/8/layout/radial1"/>
    <dgm:cxn modelId="{0923F358-21C2-4296-8922-3A87D8FAFA41}" type="presOf" srcId="{09263EDF-30C9-4F24-BC65-5814F9FE8548}" destId="{B16C92D2-18D6-4AAD-A489-BC61D0376065}" srcOrd="0" destOrd="0" presId="urn:microsoft.com/office/officeart/2005/8/layout/radial1"/>
    <dgm:cxn modelId="{9DD8322A-39C1-4DF0-A9C1-4408CF57450D}" srcId="{7D0BA554-1575-47B7-991A-9663350DD44E}" destId="{F2178ADD-D23B-4417-B722-D6F534C2A9DC}" srcOrd="2" destOrd="0" parTransId="{E8E25D02-600F-425F-B9D3-ACC90B305B33}" sibTransId="{2F7F08B1-68A5-42A3-A77E-BEF5D8865F2F}"/>
    <dgm:cxn modelId="{DDD29B81-FDC7-4E93-AE1D-365002C70EBD}" srcId="{7D0BA554-1575-47B7-991A-9663350DD44E}" destId="{7FCE5A16-D5D2-4FEB-A536-3E94157421D4}" srcOrd="0" destOrd="0" parTransId="{9BC85951-EFC5-45F9-9387-4050F10EA326}" sibTransId="{3AECC268-BE7A-44C2-84F0-72490734295E}"/>
    <dgm:cxn modelId="{806C4D0C-4664-4415-AB75-636372677C24}" srcId="{7D0BA554-1575-47B7-991A-9663350DD44E}" destId="{9C439C8D-0969-446C-BA4A-E6573C25C40F}" srcOrd="1" destOrd="0" parTransId="{A7A3B8A5-012E-4C7C-A80B-29A3777C9DE4}" sibTransId="{BEA417CE-054E-4F34-B51D-BCD8AAF3B29F}"/>
    <dgm:cxn modelId="{67A5A6DA-5580-4FD5-8C6E-855CF6DF72EE}" type="presOf" srcId="{9C439C8D-0969-446C-BA4A-E6573C25C40F}" destId="{826DB8C0-C462-4CF2-A2DB-327567ED0457}" srcOrd="0" destOrd="0" presId="urn:microsoft.com/office/officeart/2005/8/layout/radial1"/>
    <dgm:cxn modelId="{E146C296-F978-4700-B2E1-96E833AA0BE4}" srcId="{7D0BA554-1575-47B7-991A-9663350DD44E}" destId="{69D1742A-3151-4450-B0DF-FC87365A0DD0}" srcOrd="3" destOrd="0" parTransId="{8B1AE3BA-0ACA-4897-9A32-80126FB268DD}" sibTransId="{7E3CA38C-D81E-41DC-8384-E24ADFCE4FF9}"/>
    <dgm:cxn modelId="{069559FA-2B24-49DB-83F9-98FE7A5B5FD2}" type="presOf" srcId="{8B1AE3BA-0ACA-4897-9A32-80126FB268DD}" destId="{3E52284E-53F3-4A6E-8CA0-1DBDB4DD515E}" srcOrd="1" destOrd="0" presId="urn:microsoft.com/office/officeart/2005/8/layout/radial1"/>
    <dgm:cxn modelId="{0DD31B62-4367-460A-8E7C-20D159036A34}" type="presOf" srcId="{E8E25D02-600F-425F-B9D3-ACC90B305B33}" destId="{557AA51F-72D0-4AAB-A5D7-73E297B85C10}" srcOrd="0" destOrd="0" presId="urn:microsoft.com/office/officeart/2005/8/layout/radial1"/>
    <dgm:cxn modelId="{A7F379DC-A6A8-4F96-A198-AD212E836CE6}" type="presOf" srcId="{7FCE5A16-D5D2-4FEB-A536-3E94157421D4}" destId="{0E94B077-9FFC-4405-8925-ED2D46932C1F}" srcOrd="0" destOrd="0" presId="urn:microsoft.com/office/officeart/2005/8/layout/radial1"/>
    <dgm:cxn modelId="{E45B2A19-EF23-494F-BAD9-D1F728C87DB1}" type="presOf" srcId="{9BC85951-EFC5-45F9-9387-4050F10EA326}" destId="{2746D604-4F5B-463E-9ECE-6448DBCBA100}" srcOrd="1" destOrd="0" presId="urn:microsoft.com/office/officeart/2005/8/layout/radial1"/>
    <dgm:cxn modelId="{610235AA-876E-4370-B9CF-07CBF0326C3D}" type="presOf" srcId="{9BC85951-EFC5-45F9-9387-4050F10EA326}" destId="{43429377-B558-4734-8F1E-E0E8390FE476}" srcOrd="0" destOrd="0" presId="urn:microsoft.com/office/officeart/2005/8/layout/radial1"/>
    <dgm:cxn modelId="{E37B747E-5CC3-4B50-AD1C-4AC5F7A0191D}" type="presOf" srcId="{7D0BA554-1575-47B7-991A-9663350DD44E}" destId="{41A1AB4E-FA2A-4D83-A0F9-6F48D32DD3DF}" srcOrd="0" destOrd="0" presId="urn:microsoft.com/office/officeart/2005/8/layout/radial1"/>
    <dgm:cxn modelId="{3BA4F457-4C84-46B5-8A7E-AF612A026A02}" type="presParOf" srcId="{B16C92D2-18D6-4AAD-A489-BC61D0376065}" destId="{41A1AB4E-FA2A-4D83-A0F9-6F48D32DD3DF}" srcOrd="0" destOrd="0" presId="urn:microsoft.com/office/officeart/2005/8/layout/radial1"/>
    <dgm:cxn modelId="{D5A5C672-77E7-493A-8C15-3160576216FD}" type="presParOf" srcId="{B16C92D2-18D6-4AAD-A489-BC61D0376065}" destId="{43429377-B558-4734-8F1E-E0E8390FE476}" srcOrd="1" destOrd="0" presId="urn:microsoft.com/office/officeart/2005/8/layout/radial1"/>
    <dgm:cxn modelId="{3C1F4C61-1774-476B-9789-00400EC5B6D1}" type="presParOf" srcId="{43429377-B558-4734-8F1E-E0E8390FE476}" destId="{2746D604-4F5B-463E-9ECE-6448DBCBA100}" srcOrd="0" destOrd="0" presId="urn:microsoft.com/office/officeart/2005/8/layout/radial1"/>
    <dgm:cxn modelId="{9B27585F-CC54-430D-882B-35B8244EA405}" type="presParOf" srcId="{B16C92D2-18D6-4AAD-A489-BC61D0376065}" destId="{0E94B077-9FFC-4405-8925-ED2D46932C1F}" srcOrd="2" destOrd="0" presId="urn:microsoft.com/office/officeart/2005/8/layout/radial1"/>
    <dgm:cxn modelId="{0531E3A2-E948-4901-B831-DD1A733A6945}" type="presParOf" srcId="{B16C92D2-18D6-4AAD-A489-BC61D0376065}" destId="{CC2E8D99-59E2-4746-8053-198D4D4E4223}" srcOrd="3" destOrd="0" presId="urn:microsoft.com/office/officeart/2005/8/layout/radial1"/>
    <dgm:cxn modelId="{D582FD8A-63EF-4C8F-B8D5-8A47EF1768FC}" type="presParOf" srcId="{CC2E8D99-59E2-4746-8053-198D4D4E4223}" destId="{2FC9750A-2114-4695-9FDC-30BA1BE42000}" srcOrd="0" destOrd="0" presId="urn:microsoft.com/office/officeart/2005/8/layout/radial1"/>
    <dgm:cxn modelId="{099B4449-9B59-49DA-B755-6315295627FC}" type="presParOf" srcId="{B16C92D2-18D6-4AAD-A489-BC61D0376065}" destId="{826DB8C0-C462-4CF2-A2DB-327567ED0457}" srcOrd="4" destOrd="0" presId="urn:microsoft.com/office/officeart/2005/8/layout/radial1"/>
    <dgm:cxn modelId="{3B3A748D-E488-4EF9-B44A-AF69ED757734}" type="presParOf" srcId="{B16C92D2-18D6-4AAD-A489-BC61D0376065}" destId="{557AA51F-72D0-4AAB-A5D7-73E297B85C10}" srcOrd="5" destOrd="0" presId="urn:microsoft.com/office/officeart/2005/8/layout/radial1"/>
    <dgm:cxn modelId="{487D9CDC-D6E8-4B25-AE00-2C121F956B22}" type="presParOf" srcId="{557AA51F-72D0-4AAB-A5D7-73E297B85C10}" destId="{67DC8EB3-14E3-4BB8-BC52-457EC7CEDDE5}" srcOrd="0" destOrd="0" presId="urn:microsoft.com/office/officeart/2005/8/layout/radial1"/>
    <dgm:cxn modelId="{3183BFCA-05F5-4B35-A2D6-18F65FF53C67}" type="presParOf" srcId="{B16C92D2-18D6-4AAD-A489-BC61D0376065}" destId="{1BD485EB-3A97-452D-B593-C05773AEDC90}" srcOrd="6" destOrd="0" presId="urn:microsoft.com/office/officeart/2005/8/layout/radial1"/>
    <dgm:cxn modelId="{9EE4BE8B-DF1B-46DB-9F2A-4BC340FB4D0D}" type="presParOf" srcId="{B16C92D2-18D6-4AAD-A489-BC61D0376065}" destId="{9D908F40-2618-47FE-9838-CC45F9091D4D}" srcOrd="7" destOrd="0" presId="urn:microsoft.com/office/officeart/2005/8/layout/radial1"/>
    <dgm:cxn modelId="{EA9D056F-D671-4224-925D-3AF253E3E433}" type="presParOf" srcId="{9D908F40-2618-47FE-9838-CC45F9091D4D}" destId="{3E52284E-53F3-4A6E-8CA0-1DBDB4DD515E}" srcOrd="0" destOrd="0" presId="urn:microsoft.com/office/officeart/2005/8/layout/radial1"/>
    <dgm:cxn modelId="{821FC7A9-7A9F-4E7E-A1A9-E4678756647B}" type="presParOf" srcId="{B16C92D2-18D6-4AAD-A489-BC61D0376065}" destId="{2C0852F4-316E-43F6-9440-1F3F9C13C16E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A1AB4E-FA2A-4D83-A0F9-6F48D32DD3DF}">
      <dsp:nvSpPr>
        <dsp:cNvPr id="0" name=""/>
        <dsp:cNvSpPr/>
      </dsp:nvSpPr>
      <dsp:spPr>
        <a:xfrm>
          <a:off x="2646367" y="1213294"/>
          <a:ext cx="930996" cy="930996"/>
        </a:xfrm>
        <a:prstGeom prst="ellipse">
          <a:avLst/>
        </a:prstGeom>
        <a:solidFill>
          <a:srgbClr val="FF0000"/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/>
            <a:t>300</a:t>
          </a:r>
          <a:endParaRPr lang="ru-RU" sz="2500" kern="1200" dirty="0"/>
        </a:p>
      </dsp:txBody>
      <dsp:txXfrm>
        <a:off x="2782708" y="1349635"/>
        <a:ext cx="658314" cy="658314"/>
      </dsp:txXfrm>
    </dsp:sp>
    <dsp:sp modelId="{43429377-B558-4734-8F1E-E0E8390FE476}">
      <dsp:nvSpPr>
        <dsp:cNvPr id="0" name=""/>
        <dsp:cNvSpPr/>
      </dsp:nvSpPr>
      <dsp:spPr>
        <a:xfrm rot="11825865">
          <a:off x="2372306" y="1483846"/>
          <a:ext cx="301292" cy="27597"/>
        </a:xfrm>
        <a:custGeom>
          <a:avLst/>
          <a:gdLst/>
          <a:ahLst/>
          <a:cxnLst/>
          <a:rect l="0" t="0" r="0" b="0"/>
          <a:pathLst>
            <a:path>
              <a:moveTo>
                <a:pt x="0" y="13798"/>
              </a:moveTo>
              <a:lnTo>
                <a:pt x="301292" y="13798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515419" y="1490112"/>
        <a:ext cx="15064" cy="15064"/>
      </dsp:txXfrm>
    </dsp:sp>
    <dsp:sp modelId="{0E94B077-9FFC-4405-8925-ED2D46932C1F}">
      <dsp:nvSpPr>
        <dsp:cNvPr id="0" name=""/>
        <dsp:cNvSpPr/>
      </dsp:nvSpPr>
      <dsp:spPr>
        <a:xfrm>
          <a:off x="479995" y="724005"/>
          <a:ext cx="2082377" cy="9309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/>
            <a:t>1%</a:t>
          </a:r>
        </a:p>
      </dsp:txBody>
      <dsp:txXfrm>
        <a:off x="784952" y="860346"/>
        <a:ext cx="1472463" cy="658314"/>
      </dsp:txXfrm>
    </dsp:sp>
    <dsp:sp modelId="{CC2E8D99-59E2-4746-8053-198D4D4E4223}">
      <dsp:nvSpPr>
        <dsp:cNvPr id="0" name=""/>
        <dsp:cNvSpPr/>
      </dsp:nvSpPr>
      <dsp:spPr>
        <a:xfrm rot="20459115">
          <a:off x="3547996" y="1489641"/>
          <a:ext cx="145412" cy="27597"/>
        </a:xfrm>
        <a:custGeom>
          <a:avLst/>
          <a:gdLst/>
          <a:ahLst/>
          <a:cxnLst/>
          <a:rect l="0" t="0" r="0" b="0"/>
          <a:pathLst>
            <a:path>
              <a:moveTo>
                <a:pt x="0" y="13798"/>
              </a:moveTo>
              <a:lnTo>
                <a:pt x="145412" y="13798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617067" y="1499804"/>
        <a:ext cx="7270" cy="7270"/>
      </dsp:txXfrm>
    </dsp:sp>
    <dsp:sp modelId="{826DB8C0-C462-4CF2-A2DB-327567ED0457}">
      <dsp:nvSpPr>
        <dsp:cNvPr id="0" name=""/>
        <dsp:cNvSpPr/>
      </dsp:nvSpPr>
      <dsp:spPr>
        <a:xfrm>
          <a:off x="3454398" y="724010"/>
          <a:ext cx="2154530" cy="9309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/>
            <a:t>3%</a:t>
          </a:r>
        </a:p>
      </dsp:txBody>
      <dsp:txXfrm>
        <a:off x="3769922" y="860351"/>
        <a:ext cx="1523482" cy="658314"/>
      </dsp:txXfrm>
    </dsp:sp>
    <dsp:sp modelId="{557AA51F-72D0-4AAB-A5D7-73E297B85C10}">
      <dsp:nvSpPr>
        <dsp:cNvPr id="0" name=""/>
        <dsp:cNvSpPr/>
      </dsp:nvSpPr>
      <dsp:spPr>
        <a:xfrm rot="1705129">
          <a:off x="3472541" y="2078962"/>
          <a:ext cx="808684" cy="27597"/>
        </a:xfrm>
        <a:custGeom>
          <a:avLst/>
          <a:gdLst/>
          <a:ahLst/>
          <a:cxnLst/>
          <a:rect l="0" t="0" r="0" b="0"/>
          <a:pathLst>
            <a:path>
              <a:moveTo>
                <a:pt x="0" y="13798"/>
              </a:moveTo>
              <a:lnTo>
                <a:pt x="808684" y="13798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856666" y="2072544"/>
        <a:ext cx="40434" cy="40434"/>
      </dsp:txXfrm>
    </dsp:sp>
    <dsp:sp modelId="{1BD485EB-3A97-452D-B593-C05773AEDC90}">
      <dsp:nvSpPr>
        <dsp:cNvPr id="0" name=""/>
        <dsp:cNvSpPr/>
      </dsp:nvSpPr>
      <dsp:spPr>
        <a:xfrm>
          <a:off x="3770770" y="2192528"/>
          <a:ext cx="2301459" cy="9309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/>
            <a:t>40%</a:t>
          </a:r>
        </a:p>
      </dsp:txBody>
      <dsp:txXfrm>
        <a:off x="4107811" y="2328869"/>
        <a:ext cx="1627377" cy="658314"/>
      </dsp:txXfrm>
    </dsp:sp>
    <dsp:sp modelId="{9D908F40-2618-47FE-9838-CC45F9091D4D}">
      <dsp:nvSpPr>
        <dsp:cNvPr id="0" name=""/>
        <dsp:cNvSpPr/>
      </dsp:nvSpPr>
      <dsp:spPr>
        <a:xfrm rot="8888913">
          <a:off x="2161957" y="2068870"/>
          <a:ext cx="599653" cy="27597"/>
        </a:xfrm>
        <a:custGeom>
          <a:avLst/>
          <a:gdLst/>
          <a:ahLst/>
          <a:cxnLst/>
          <a:rect l="0" t="0" r="0" b="0"/>
          <a:pathLst>
            <a:path>
              <a:moveTo>
                <a:pt x="0" y="13798"/>
              </a:moveTo>
              <a:lnTo>
                <a:pt x="599653" y="13798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446792" y="2067677"/>
        <a:ext cx="29982" cy="29982"/>
      </dsp:txXfrm>
    </dsp:sp>
    <dsp:sp modelId="{2C0852F4-316E-43F6-9440-1F3F9C13C16E}">
      <dsp:nvSpPr>
        <dsp:cNvPr id="0" name=""/>
        <dsp:cNvSpPr/>
      </dsp:nvSpPr>
      <dsp:spPr>
        <a:xfrm>
          <a:off x="271427" y="2143138"/>
          <a:ext cx="2457532" cy="10738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/>
            <a:t>120%</a:t>
          </a:r>
          <a:endParaRPr lang="ru-RU" sz="3900" kern="1200" dirty="0"/>
        </a:p>
      </dsp:txBody>
      <dsp:txXfrm>
        <a:off x="631324" y="2300403"/>
        <a:ext cx="1737738" cy="7593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01.07.2017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01.07.2017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01.07.2017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01.07.2017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01.07.2017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microsoft.com/office/2007/relationships/diagramDrawing" Target="../diagrams/drawing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ru.depositphotos.com/12779817/stock-illustration-Circular-diagram-vector.html" TargetMode="External"/><Relationship Id="rId2" Type="http://schemas.openxmlformats.org/officeDocument/2006/relationships/hyperlink" Target="http://900igr.net/kartinki/algebra/Modul/046-Vsego-dobrogo-Vam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857232"/>
            <a:ext cx="7715304" cy="2143140"/>
          </a:xfrm>
        </p:spPr>
        <p:txBody>
          <a:bodyPr>
            <a:normAutofit/>
          </a:bodyPr>
          <a:lstStyle/>
          <a:p>
            <a:pPr algn="ctr"/>
            <a:r>
              <a:rPr lang="ru-RU" sz="6000" i="1" dirty="0" smtClean="0">
                <a:solidFill>
                  <a:srgbClr val="FF0000"/>
                </a:solidFill>
              </a:rPr>
              <a:t>КРУГОВЫЕ </a:t>
            </a:r>
            <a:br>
              <a:rPr lang="ru-RU" sz="6000" i="1" dirty="0" smtClean="0">
                <a:solidFill>
                  <a:srgbClr val="FF0000"/>
                </a:solidFill>
              </a:rPr>
            </a:br>
            <a:r>
              <a:rPr lang="ru-RU" sz="6000" i="1" dirty="0" smtClean="0">
                <a:solidFill>
                  <a:srgbClr val="FF0000"/>
                </a:solidFill>
              </a:rPr>
              <a:t>ДИАГРАММЫ</a:t>
            </a:r>
            <a:endParaRPr lang="ru-RU" sz="6000" i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224" y="3685032"/>
            <a:ext cx="7637552" cy="2315736"/>
          </a:xfrm>
        </p:spPr>
        <p:txBody>
          <a:bodyPr>
            <a:normAutofit/>
          </a:bodyPr>
          <a:lstStyle/>
          <a:p>
            <a:pPr algn="ctr"/>
            <a:r>
              <a:rPr lang="ru-RU" sz="4400" b="1" i="1" dirty="0" smtClean="0">
                <a:solidFill>
                  <a:srgbClr val="FF0000"/>
                </a:solidFill>
              </a:rPr>
              <a:t>6 класс</a:t>
            </a:r>
          </a:p>
          <a:p>
            <a:pPr algn="ctr"/>
            <a:endParaRPr lang="ru-RU" sz="4400" b="1" i="1" dirty="0" smtClean="0">
              <a:solidFill>
                <a:srgbClr val="7030A0"/>
              </a:solidFill>
            </a:endParaRPr>
          </a:p>
          <a:p>
            <a:pPr algn="ctr"/>
            <a:endParaRPr lang="ru-RU" sz="2400" i="1" dirty="0" smtClean="0">
              <a:solidFill>
                <a:srgbClr val="0070C0"/>
              </a:solidFill>
            </a:endParaRPr>
          </a:p>
          <a:p>
            <a:pPr algn="ctr"/>
            <a:endParaRPr lang="ru-RU" sz="4400" b="1" i="1" dirty="0">
              <a:solidFill>
                <a:srgbClr val="7030A0"/>
              </a:solidFill>
            </a:endParaRPr>
          </a:p>
        </p:txBody>
      </p:sp>
      <p:pic>
        <p:nvPicPr>
          <p:cNvPr id="5" name="Рисунок 4" descr="&amp;Kcy;&amp;acy;&amp;kcy; &amp;ncy;&amp;acy;&amp;rcy;&amp;icy;&amp;scy;&amp;ocy;&amp;vcy;&amp;acy;&amp;tcy;&amp;softcy; &amp;vcy;&amp;iecy;&amp;kcy;&amp;tcy;&amp;ocy;&amp;rcy;&amp;ncy;&amp;ucy;&amp;yucy; &amp;dcy;&amp;icy;&amp;acy;&amp;gcy;&amp;rcy;&amp;acy;&amp;mcy;&amp;mcy;&amp;ucy; &amp;Scy;&amp;acy;&amp;jcy;&amp;tcy; &amp;ocy; &amp;rcy;&amp;icy;&amp;scy;&amp;ocy;&amp;vcy;&amp;acy;&amp;ncy;&amp;icy;&amp;icy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57356" cy="135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00042"/>
            <a:ext cx="8183880" cy="418795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       </a:t>
            </a:r>
            <a:r>
              <a:rPr lang="ru-RU" b="1" i="1" dirty="0" smtClean="0">
                <a:solidFill>
                  <a:schemeClr val="accent1"/>
                </a:solidFill>
              </a:rPr>
              <a:t>ПОВТОРЕНИЕ:</a:t>
            </a:r>
          </a:p>
          <a:p>
            <a:pPr marL="514350" indent="-514350">
              <a:buAutoNum type="arabicPeriod"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Что называют процентом?</a:t>
            </a:r>
          </a:p>
          <a:p>
            <a:pPr marL="514350" indent="-514350">
              <a:buAutoNum type="arabicPeriod"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Как найти 1% от числа?</a:t>
            </a:r>
          </a:p>
          <a:p>
            <a:pPr marL="514350" indent="-514350">
              <a:buAutoNum type="arabicPeriod"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Как найти несколько процентов от числа?</a:t>
            </a:r>
          </a:p>
          <a:p>
            <a:pPr marL="514350" indent="-514350">
              <a:buNone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                        </a:t>
            </a:r>
            <a:r>
              <a:rPr lang="ru-RU" b="1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Устный счет:</a:t>
            </a:r>
          </a:p>
          <a:p>
            <a:pPr marL="514350" indent="-514350">
              <a:buNone/>
            </a:pPr>
            <a:endParaRPr lang="ru-RU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>
              <a:buAutoNum type="arabicPeriod"/>
            </a:pPr>
            <a:endParaRPr lang="ru-RU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endParaRPr lang="ru-RU" sz="4000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endParaRPr lang="ru-RU" sz="40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1714480" y="3286124"/>
          <a:ext cx="6072230" cy="3357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&amp;Kcy;&amp;acy;&amp;kcy; &amp;ncy;&amp;acy;&amp;rcy;&amp;icy;&amp;scy;&amp;ocy;&amp;vcy;&amp;acy;&amp;tcy;&amp;softcy; &amp;vcy;&amp;iecy;&amp;kcy;&amp;tcy;&amp;ocy;&amp;rcy;&amp;ncy;&amp;ucy;&amp;yucy; &amp;dcy;&amp;icy;&amp;acy;&amp;gcy;&amp;rcy;&amp;acy;&amp;mcy;&amp;mcy;&amp;ucy; &amp;Scy;&amp;acy;&amp;jcy;&amp;tcy; &amp;ocy; &amp;rcy;&amp;icy;&amp;scy;&amp;ocy;&amp;vcy;&amp;acy;&amp;ncy;&amp;icy;&amp;icy;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1357290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 algn="ctr">
              <a:buNone/>
            </a:pPr>
            <a:r>
              <a:rPr lang="ru-RU" i="1" dirty="0" smtClean="0">
                <a:latin typeface="Consolas" pitchFamily="49" charset="0"/>
                <a:cs typeface="Consolas" pitchFamily="49" charset="0"/>
              </a:rPr>
              <a:t>Диаграмма – способ наглядного представления числовых данных.</a:t>
            </a:r>
          </a:p>
          <a:p>
            <a:pPr algn="ctr">
              <a:buNone/>
            </a:pPr>
            <a:endParaRPr lang="ru-RU" i="1" dirty="0" smtClean="0">
              <a:latin typeface="Consolas" pitchFamily="49" charset="0"/>
              <a:cs typeface="Consolas" pitchFamily="49" charset="0"/>
            </a:endParaRPr>
          </a:p>
          <a:p>
            <a:pPr algn="ctr">
              <a:buNone/>
            </a:pPr>
            <a:r>
              <a:rPr lang="ru-RU" i="1" dirty="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Диаграмма – графическое изображение информации </a:t>
            </a:r>
          </a:p>
          <a:p>
            <a:pPr algn="ctr">
              <a:buNone/>
            </a:pPr>
            <a:endParaRPr lang="ru-RU" i="1" dirty="0" smtClean="0">
              <a:latin typeface="Consolas" pitchFamily="49" charset="0"/>
              <a:cs typeface="Consolas" pitchFamily="49" charset="0"/>
            </a:endParaRPr>
          </a:p>
          <a:p>
            <a:pPr algn="ctr">
              <a:buNone/>
            </a:pP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Круговые диаграммы показывают                       соотношение целого и его частей</a:t>
            </a:r>
            <a:r>
              <a:rPr lang="ru-RU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onsolas" pitchFamily="49" charset="0"/>
                <a:cs typeface="Consolas" pitchFamily="49" charset="0"/>
              </a:rPr>
              <a:t>.</a:t>
            </a:r>
          </a:p>
          <a:p>
            <a:pPr algn="ctr">
              <a:buNone/>
            </a:pPr>
            <a:endParaRPr lang="ru-RU" i="1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endParaRPr lang="ru-RU" dirty="0" smtClean="0"/>
          </a:p>
        </p:txBody>
      </p:sp>
      <p:pic>
        <p:nvPicPr>
          <p:cNvPr id="5" name="Рисунок 4" descr="&amp;Kcy;&amp;acy;&amp;kcy; &amp;ncy;&amp;acy;&amp;rcy;&amp;icy;&amp;scy;&amp;ocy;&amp;vcy;&amp;acy;&amp;tcy;&amp;softcy; &amp;vcy;&amp;iecy;&amp;kcy;&amp;tcy;&amp;ocy;&amp;rcy;&amp;ncy;&amp;ucy;&amp;yucy; &amp;dcy;&amp;icy;&amp;acy;&amp;gcy;&amp;rcy;&amp;acy;&amp;mcy;&amp;mcy;&amp;ucy; &amp;Scy;&amp;acy;&amp;jcy;&amp;tcy; &amp;ocy; &amp;rcy;&amp;icy;&amp;scy;&amp;ocy;&amp;vcy;&amp;acy;&amp;ncy;&amp;icy;&amp;icy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57290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857224" y="785795"/>
          <a:ext cx="6215106" cy="2928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929066"/>
            <a:ext cx="8072494" cy="2000264"/>
          </a:xfrm>
        </p:spPr>
        <p:txBody>
          <a:bodyPr>
            <a:normAutofit fontScale="90000"/>
          </a:bodyPr>
          <a:lstStyle/>
          <a:p>
            <a:r>
              <a:rPr lang="ru-RU" b="0" i="1" dirty="0" smtClean="0">
                <a:solidFill>
                  <a:srgbClr val="0070C0"/>
                </a:solidFill>
              </a:rPr>
              <a:t>На круговой диаграмме показано соотношение сна и бодрствования человека в течение суток</a:t>
            </a:r>
            <a:endParaRPr lang="ru-RU" dirty="0"/>
          </a:p>
        </p:txBody>
      </p:sp>
      <p:pic>
        <p:nvPicPr>
          <p:cNvPr id="5" name="Рисунок 4" descr="&amp;Kcy;&amp;acy;&amp;kcy; &amp;ncy;&amp;acy;&amp;rcy;&amp;icy;&amp;scy;&amp;ocy;&amp;vcy;&amp;acy;&amp;tcy;&amp;softcy; &amp;vcy;&amp;iecy;&amp;kcy;&amp;tcy;&amp;ocy;&amp;rcy;&amp;ncy;&amp;ucy;&amp;yucy; &amp;dcy;&amp;icy;&amp;acy;&amp;gcy;&amp;rcy;&amp;acy;&amp;mcy;&amp;mcy;&amp;ucy; &amp;Scy;&amp;acy;&amp;jcy;&amp;tcy; &amp;ocy; &amp;rcy;&amp;icy;&amp;scy;&amp;ocy;&amp;vcy;&amp;acy;&amp;ncy;&amp;icy;&amp;icy;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357290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 </a:t>
            </a:r>
          </a:p>
          <a:p>
            <a:pPr>
              <a:buNone/>
            </a:pPr>
            <a:r>
              <a:rPr lang="ru-RU" dirty="0" smtClean="0"/>
              <a:t>      В классе </a:t>
            </a:r>
            <a:r>
              <a:rPr lang="ru-RU" dirty="0" smtClean="0"/>
              <a:t>7 </a:t>
            </a:r>
            <a:r>
              <a:rPr lang="ru-RU" dirty="0" smtClean="0"/>
              <a:t>девочек и </a:t>
            </a:r>
            <a:r>
              <a:rPr lang="ru-RU" dirty="0" smtClean="0"/>
              <a:t>7 мальчиков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714480" y="2714620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4" descr="&amp;Kcy;&amp;acy;&amp;kcy; &amp;ncy;&amp;acy;&amp;rcy;&amp;icy;&amp;scy;&amp;ocy;&amp;vcy;&amp;acy;&amp;tcy;&amp;softcy; &amp;vcy;&amp;iecy;&amp;kcy;&amp;tcy;&amp;ocy;&amp;rcy;&amp;ncy;&amp;ucy;&amp;yucy; &amp;dcy;&amp;icy;&amp;acy;&amp;gcy;&amp;rcy;&amp;acy;&amp;mcy;&amp;mcy;&amp;ucy; &amp;Scy;&amp;acy;&amp;jcy;&amp;tcy; &amp;ocy; &amp;rcy;&amp;icy;&amp;scy;&amp;ocy;&amp;vcy;&amp;acy;&amp;ncy;&amp;icy;&amp;icy;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357290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714356"/>
            <a:ext cx="8001056" cy="5429288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2400" b="1" i="1" dirty="0" smtClean="0">
                <a:solidFill>
                  <a:srgbClr val="0070C0"/>
                </a:solidFill>
              </a:rPr>
              <a:t>Задача 1 </a:t>
            </a:r>
          </a:p>
          <a:p>
            <a:pPr algn="ctr">
              <a:buNone/>
            </a:pPr>
            <a:r>
              <a:rPr lang="ru-RU" sz="2400" i="1" dirty="0" smtClean="0"/>
              <a:t> </a:t>
            </a:r>
          </a:p>
          <a:p>
            <a:pPr algn="ctr">
              <a:buNone/>
            </a:pP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  В саду растет 30 груш, 40 слив и</a:t>
            </a:r>
          </a:p>
          <a:p>
            <a:pPr algn="ctr">
              <a:buNone/>
            </a:pP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 50 яблонь. </a:t>
            </a:r>
          </a:p>
          <a:p>
            <a:pPr algn="ctr">
              <a:buNone/>
            </a:pPr>
            <a:endParaRPr lang="ru-RU" sz="2400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     Построим круговую диаграмму.</a:t>
            </a:r>
          </a:p>
          <a:p>
            <a:pPr>
              <a:buNone/>
            </a:pPr>
            <a:endParaRPr lang="ru-RU" sz="2400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30+40+50= 120 (деревьев) – всего в саду</a:t>
            </a:r>
          </a:p>
          <a:p>
            <a:pPr>
              <a:buNone/>
            </a:pPr>
            <a:endParaRPr lang="ru-RU" sz="2400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360 ° : 120 = 3 ° - соотв. 1 дереву</a:t>
            </a:r>
          </a:p>
          <a:p>
            <a:pPr>
              <a:buNone/>
            </a:pPr>
            <a:endParaRPr lang="ru-RU" sz="2400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3 ° ∙ 30 = 90° - соотв. грушам</a:t>
            </a:r>
          </a:p>
          <a:p>
            <a:pPr>
              <a:buNone/>
            </a:pP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3 ° ∙ 40 = 120° - соотв. сливам</a:t>
            </a:r>
          </a:p>
          <a:p>
            <a:pPr>
              <a:buNone/>
            </a:pP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3 ° ∙ 50 = 150° - соотв. яблоням</a:t>
            </a:r>
            <a:endParaRPr lang="ru-RU" dirty="0"/>
          </a:p>
        </p:txBody>
      </p:sp>
      <p:pic>
        <p:nvPicPr>
          <p:cNvPr id="6" name="Рисунок 5" descr="&amp;Kcy;&amp;acy;&amp;kcy; &amp;ncy;&amp;acy;&amp;rcy;&amp;icy;&amp;scy;&amp;ocy;&amp;vcy;&amp;acy;&amp;tcy;&amp;softcy; &amp;vcy;&amp;iecy;&amp;kcy;&amp;tcy;&amp;ocy;&amp;rcy;&amp;ncy;&amp;ucy;&amp;yucy; &amp;dcy;&amp;icy;&amp;acy;&amp;gcy;&amp;rcy;&amp;acy;&amp;mcy;&amp;mcy;&amp;ucy; &amp;Scy;&amp;acy;&amp;jcy;&amp;tcy; &amp;ocy; &amp;rcy;&amp;icy;&amp;scy;&amp;ocy;&amp;vcy;&amp;acy;&amp;ncy;&amp;icy;&amp;icy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71538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42910" y="1142984"/>
          <a:ext cx="8183562" cy="4187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4" descr="&amp;Kcy;&amp;acy;&amp;kcy; &amp;ncy;&amp;acy;&amp;rcy;&amp;icy;&amp;scy;&amp;ocy;&amp;vcy;&amp;acy;&amp;tcy;&amp;softcy; &amp;vcy;&amp;iecy;&amp;kcy;&amp;tcy;&amp;ocy;&amp;rcy;&amp;ncy;&amp;ucy;&amp;yucy; &amp;dcy;&amp;icy;&amp;acy;&amp;gcy;&amp;rcy;&amp;acy;&amp;mcy;&amp;mcy;&amp;ucy; &amp;Scy;&amp;acy;&amp;jcy;&amp;tcy; &amp;ocy; &amp;rcy;&amp;icy;&amp;scy;&amp;ocy;&amp;vcy;&amp;acy;&amp;ncy;&amp;icy;&amp;icy;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71538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chemeClr val="accent4">
                    <a:lumMod val="75000"/>
                  </a:schemeClr>
                </a:solidFill>
              </a:rPr>
              <a:t>        РАЗМИНКА  ДЛЯ ГЛАЗ</a:t>
            </a:r>
            <a:endParaRPr lang="ru-RU" sz="3600" b="1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142976" y="1928802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&amp;Kcy;&amp;acy;&amp;kcy; &amp;ncy;&amp;acy;&amp;rcy;&amp;icy;&amp;scy;&amp;ocy;&amp;vcy;&amp;acy;&amp;tcy;&amp;softcy; &amp;vcy;&amp;iecy;&amp;kcy;&amp;tcy;&amp;ocy;&amp;rcy;&amp;ncy;&amp;ucy;&amp;yucy; &amp;dcy;&amp;icy;&amp;acy;&amp;gcy;&amp;rcy;&amp;acy;&amp;mcy;&amp;mcy;&amp;ucy; &amp;Scy;&amp;acy;&amp;jcy;&amp;tcy; &amp;ocy; &amp;rcy;&amp;icy;&amp;scy;&amp;ocy;&amp;vcy;&amp;acy;&amp;ncy;&amp;icy;&amp;icy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71538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Овал 5"/>
          <p:cNvSpPr/>
          <p:nvPr/>
        </p:nvSpPr>
        <p:spPr>
          <a:xfrm>
            <a:off x="7358082" y="1928802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071538" y="4786322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7286644" y="4643446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28604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Задача 2   </a:t>
            </a:r>
          </a:p>
          <a:p>
            <a:pPr algn="ctr">
              <a:buNone/>
            </a:pPr>
            <a:r>
              <a:rPr lang="ru-RU" b="1" i="1" dirty="0" smtClean="0">
                <a:solidFill>
                  <a:schemeClr val="accent1"/>
                </a:solidFill>
              </a:rPr>
              <a:t>Мировой океан на Земле составляет 70%, а суша – 30 %. </a:t>
            </a:r>
          </a:p>
          <a:p>
            <a:pPr algn="ctr">
              <a:buNone/>
            </a:pPr>
            <a:r>
              <a:rPr lang="ru-RU" b="1" i="1" dirty="0" smtClean="0">
                <a:solidFill>
                  <a:schemeClr val="accent1"/>
                </a:solidFill>
              </a:rPr>
              <a:t>Построить круговую диаграмму.</a:t>
            </a:r>
          </a:p>
          <a:p>
            <a:pPr algn="ctr">
              <a:buNone/>
            </a:pPr>
            <a:endParaRPr lang="ru-RU" b="1" i="1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ru-RU" sz="2400" i="1" dirty="0" smtClean="0"/>
              <a:t>Определим величину центрального угла:</a:t>
            </a:r>
          </a:p>
          <a:p>
            <a:pPr>
              <a:buNone/>
            </a:pPr>
            <a:r>
              <a:rPr lang="ru-RU" i="1" dirty="0" smtClean="0"/>
              <a:t>360 ° : 100 ∙ 30 = 108 °</a:t>
            </a:r>
          </a:p>
          <a:p>
            <a:pPr>
              <a:buNone/>
            </a:pPr>
            <a:endParaRPr lang="ru-RU" i="1" dirty="0"/>
          </a:p>
        </p:txBody>
      </p:sp>
      <p:pic>
        <p:nvPicPr>
          <p:cNvPr id="4" name="Рисунок 3" descr="&amp;Kcy;&amp;acy;&amp;kcy; &amp;ncy;&amp;acy;&amp;rcy;&amp;icy;&amp;scy;&amp;ocy;&amp;vcy;&amp;acy;&amp;tcy;&amp;softcy; &amp;vcy;&amp;iecy;&amp;kcy;&amp;tcy;&amp;ocy;&amp;rcy;&amp;ncy;&amp;ucy;&amp;yucy; &amp;dcy;&amp;icy;&amp;acy;&amp;gcy;&amp;rcy;&amp;acy;&amp;mcy;&amp;mcy;&amp;ucy; &amp;Scy;&amp;acy;&amp;jcy;&amp;tcy; &amp;ocy; &amp;rcy;&amp;icy;&amp;scy;&amp;ocy;&amp;vcy;&amp;acy;&amp;ncy;&amp;icy;&amp;icy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71538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Диаграмма 5"/>
          <p:cNvGraphicFramePr/>
          <p:nvPr/>
        </p:nvGraphicFramePr>
        <p:xfrm>
          <a:off x="2285984" y="3714752"/>
          <a:ext cx="5143536" cy="2928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28604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i="1" dirty="0" smtClean="0">
                <a:solidFill>
                  <a:schemeClr val="accent1"/>
                </a:solidFill>
              </a:rPr>
              <a:t>Задача 3     </a:t>
            </a:r>
          </a:p>
          <a:p>
            <a:pPr algn="ctr">
              <a:buNone/>
            </a:pP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Летом школьники отдыхали на море-    50%,  в лесу – 45%  и  5 % в горах.</a:t>
            </a:r>
          </a:p>
          <a:p>
            <a:pPr algn="ctr">
              <a:buNone/>
            </a:pP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  Сколько человек отдыхало на море, в лесу и в горах, если в школе 300 учеников.</a:t>
            </a:r>
          </a:p>
          <a:p>
            <a:pPr>
              <a:buNone/>
            </a:pPr>
            <a:endParaRPr lang="ru-RU" sz="2400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endParaRPr lang="ru-RU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Рисунок 3" descr="&amp;Kcy;&amp;acy;&amp;kcy; &amp;ncy;&amp;acy;&amp;rcy;&amp;icy;&amp;scy;&amp;ocy;&amp;vcy;&amp;acy;&amp;tcy;&amp;softcy; &amp;vcy;&amp;iecy;&amp;kcy;&amp;tcy;&amp;ocy;&amp;rcy;&amp;ncy;&amp;ucy;&amp;yucy; &amp;dcy;&amp;icy;&amp;acy;&amp;gcy;&amp;rcy;&amp;acy;&amp;mcy;&amp;mcy;&amp;ucy; &amp;Scy;&amp;acy;&amp;jcy;&amp;tcy; &amp;ocy; &amp;rcy;&amp;icy;&amp;scy;&amp;ocy;&amp;vcy;&amp;acy;&amp;ncy;&amp;icy;&amp;icy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71538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Диаграмма 4"/>
          <p:cNvGraphicFramePr/>
          <p:nvPr/>
        </p:nvGraphicFramePr>
        <p:xfrm>
          <a:off x="1071538" y="2714620"/>
          <a:ext cx="7286676" cy="3929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283922" cy="5827606"/>
          </a:xfrm>
        </p:spPr>
        <p:txBody>
          <a:bodyPr>
            <a:normAutofit/>
          </a:bodyPr>
          <a:lstStyle/>
          <a:p>
            <a:endParaRPr lang="ru-RU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300 ∙ 50 : 100 = 150 ( чел.) – на море</a:t>
            </a:r>
          </a:p>
          <a:p>
            <a:endParaRPr lang="ru-RU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300 ∙ 45 : 100 = 135 ( чел.) – в лесу</a:t>
            </a:r>
          </a:p>
          <a:p>
            <a:pPr>
              <a:buNone/>
            </a:pPr>
            <a:endParaRPr lang="ru-RU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300 ∙ 5 : 100 = 15 ( чел.) – в горах</a:t>
            </a:r>
          </a:p>
          <a:p>
            <a:endParaRPr lang="ru-RU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Ответ: 150 человек на море, 135 человек в лесу и 15 человек в горах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Рисунок 3" descr="&amp;Kcy;&amp;acy;&amp;kcy; &amp;ncy;&amp;acy;&amp;rcy;&amp;icy;&amp;scy;&amp;ocy;&amp;vcy;&amp;acy;&amp;tcy;&amp;softcy; &amp;vcy;&amp;iecy;&amp;kcy;&amp;tcy;&amp;ocy;&amp;rcy;&amp;ncy;&amp;ucy;&amp;yucy; &amp;dcy;&amp;icy;&amp;acy;&amp;gcy;&amp;rcy;&amp;acy;&amp;mcy;&amp;mcy;&amp;ucy; &amp;Scy;&amp;acy;&amp;jcy;&amp;tcy; &amp;ocy; &amp;rcy;&amp;icy;&amp;scy;&amp;ocy;&amp;vcy;&amp;acy;&amp;ncy;&amp;icy;&amp;icy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57290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just">
              <a:buNone/>
            </a:pPr>
            <a:r>
              <a:rPr lang="ru-RU" b="1" dirty="0" smtClean="0"/>
              <a:t>                 </a:t>
            </a:r>
            <a:r>
              <a:rPr lang="ru-RU" sz="40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Итог урока:</a:t>
            </a:r>
          </a:p>
          <a:p>
            <a:pPr marL="514350" indent="-514350" algn="just">
              <a:buNone/>
            </a:pPr>
            <a:r>
              <a:rPr lang="ru-RU" sz="2400" b="1" dirty="0" smtClean="0"/>
              <a:t>1.  Что нового узнали на уроке?</a:t>
            </a:r>
          </a:p>
          <a:p>
            <a:pPr marL="514350" indent="-514350" algn="just">
              <a:buNone/>
            </a:pP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</a:rPr>
              <a:t>   (</a:t>
            </a:r>
            <a:r>
              <a:rPr lang="ru-RU" sz="2400" i="1" dirty="0" smtClean="0">
                <a:solidFill>
                  <a:schemeClr val="accent4">
                    <a:lumMod val="75000"/>
                  </a:schemeClr>
                </a:solidFill>
              </a:rPr>
              <a:t>Познакомились с круговой диаграммой, с ее построением и чтением).</a:t>
            </a:r>
          </a:p>
          <a:p>
            <a:pPr marL="514350" indent="-514350" algn="just">
              <a:buNone/>
            </a:pPr>
            <a:r>
              <a:rPr lang="ru-RU" sz="2400" b="1" dirty="0" smtClean="0"/>
              <a:t>2.   Для чего используется диаграмма?</a:t>
            </a:r>
          </a:p>
          <a:p>
            <a:pPr marL="514350" indent="-514350" algn="just">
              <a:buNone/>
            </a:pPr>
            <a:r>
              <a:rPr lang="ru-RU" sz="2400" dirty="0" smtClean="0"/>
              <a:t>     </a:t>
            </a:r>
            <a:r>
              <a:rPr lang="ru-RU" sz="2400" i="1" dirty="0" smtClean="0">
                <a:solidFill>
                  <a:schemeClr val="accent4">
                    <a:lumMod val="75000"/>
                  </a:schemeClr>
                </a:solidFill>
              </a:rPr>
              <a:t>(для наглядного представления информации)</a:t>
            </a:r>
          </a:p>
          <a:p>
            <a:pPr marL="514350" indent="-514350" algn="just">
              <a:buNone/>
            </a:pPr>
            <a:r>
              <a:rPr lang="ru-RU" sz="2400" b="1" dirty="0" smtClean="0"/>
              <a:t>3. Где встречались с круговыми диаграммами?</a:t>
            </a:r>
          </a:p>
          <a:p>
            <a:pPr marL="514350" indent="-514350" algn="just">
              <a:buNone/>
            </a:pPr>
            <a:r>
              <a:rPr lang="ru-RU" sz="2400" dirty="0" smtClean="0"/>
              <a:t>   </a:t>
            </a:r>
            <a:r>
              <a:rPr lang="ru-RU" sz="2400" i="1" dirty="0" smtClean="0">
                <a:solidFill>
                  <a:schemeClr val="accent4">
                    <a:lumMod val="75000"/>
                  </a:schemeClr>
                </a:solidFill>
              </a:rPr>
              <a:t>( в журналах, газетах, плакатах, стендах)</a:t>
            </a:r>
          </a:p>
          <a:p>
            <a:pPr marL="514350" indent="-514350" algn="just">
              <a:buAutoNum type="arabicPeriod"/>
            </a:pPr>
            <a:endParaRPr lang="ru-RU" i="1" dirty="0" smtClean="0"/>
          </a:p>
          <a:p>
            <a:pPr marL="514350" indent="-514350" algn="just">
              <a:buAutoNum type="arabicPeriod"/>
            </a:pPr>
            <a:endParaRPr lang="ru-RU" dirty="0" smtClean="0"/>
          </a:p>
          <a:p>
            <a:pPr algn="just">
              <a:buNone/>
            </a:pPr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lvl="8" algn="just"/>
            <a:endParaRPr lang="ru-RU" dirty="0" smtClean="0"/>
          </a:p>
          <a:p>
            <a:pPr algn="just"/>
            <a:endParaRPr lang="ru-RU" dirty="0" smtClean="0"/>
          </a:p>
          <a:p>
            <a:pPr algn="just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636"/>
            <a:ext cx="8358246" cy="121444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Домашнее задание:</a:t>
            </a:r>
            <a:br>
              <a:rPr lang="ru-RU" dirty="0" smtClean="0"/>
            </a:br>
            <a:r>
              <a:rPr lang="ru-RU" dirty="0" smtClean="0"/>
              <a:t>                  п.1.8,  № 139, 141.</a:t>
            </a:r>
            <a:endParaRPr lang="ru-RU" dirty="0"/>
          </a:p>
        </p:txBody>
      </p:sp>
      <p:pic>
        <p:nvPicPr>
          <p:cNvPr id="7" name="Рисунок 6" descr="&amp;Kcy;&amp;acy;&amp;kcy; &amp;ncy;&amp;acy;&amp;rcy;&amp;icy;&amp;scy;&amp;ocy;&amp;vcy;&amp;acy;&amp;tcy;&amp;softcy; &amp;vcy;&amp;iecy;&amp;kcy;&amp;tcy;&amp;ocy;&amp;rcy;&amp;ncy;&amp;ucy;&amp;yucy; &amp;dcy;&amp;icy;&amp;acy;&amp;gcy;&amp;rcy;&amp;acy;&amp;mcy;&amp;mcy;&amp;ucy; &amp;Scy;&amp;acy;&amp;jcy;&amp;tcy; &amp;ocy; &amp;rcy;&amp;icy;&amp;scy;&amp;ocy;&amp;vcy;&amp;acy;&amp;ncy;&amp;icy;&amp;icy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57290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052736"/>
            <a:ext cx="8183880" cy="81041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i="1" dirty="0" smtClean="0">
                <a:solidFill>
                  <a:schemeClr val="accent1"/>
                </a:solidFill>
              </a:rPr>
              <a:t>Использованы изображения</a:t>
            </a:r>
            <a:r>
              <a:rPr lang="ru-RU" sz="1400" dirty="0" smtClean="0"/>
              <a:t>:</a:t>
            </a:r>
            <a:endParaRPr lang="ru-RU" sz="1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772816"/>
            <a:ext cx="8183880" cy="2101984"/>
          </a:xfrm>
        </p:spPr>
        <p:txBody>
          <a:bodyPr>
            <a:normAutofit/>
          </a:bodyPr>
          <a:lstStyle/>
          <a:p>
            <a:r>
              <a:rPr lang="en-US" sz="1600" b="0" dirty="0" smtClean="0">
                <a:effectLst/>
                <a:hlinkClick r:id="rId2"/>
              </a:rPr>
              <a:t>http://900igr.net/kartinki/algebra/Modul/046-Vsego-dobrogo-Vam.html</a:t>
            </a:r>
            <a:r>
              <a:rPr lang="ru-RU" sz="1600" b="0" dirty="0" smtClean="0">
                <a:effectLst/>
              </a:rPr>
              <a:t/>
            </a:r>
            <a:br>
              <a:rPr lang="ru-RU" sz="1600" b="0" dirty="0" smtClean="0">
                <a:effectLst/>
              </a:rPr>
            </a:br>
            <a:r>
              <a:rPr lang="ru-RU" sz="1600" b="0" dirty="0" smtClean="0">
                <a:effectLst/>
              </a:rPr>
              <a:t/>
            </a:r>
            <a:br>
              <a:rPr lang="ru-RU" sz="1600" b="0" dirty="0" smtClean="0">
                <a:effectLst/>
              </a:rPr>
            </a:br>
            <a:r>
              <a:rPr lang="en-US" sz="1600" b="0" dirty="0" smtClean="0">
                <a:effectLst/>
                <a:hlinkClick r:id="rId3"/>
              </a:rPr>
              <a:t>http://ru.depositphotos.com/12779817/stock-illustration-Circular-diagram-vector.html</a:t>
            </a:r>
            <a:r>
              <a:rPr lang="ru-RU" sz="1600" b="0" dirty="0" smtClean="0">
                <a:effectLst/>
              </a:rPr>
              <a:t/>
            </a:r>
            <a:br>
              <a:rPr lang="ru-RU" sz="1600" b="0" dirty="0" smtClean="0">
                <a:effectLst/>
              </a:rPr>
            </a:br>
            <a:r>
              <a:rPr lang="ru-RU" sz="1600" b="0" dirty="0">
                <a:effectLst/>
              </a:rPr>
              <a:t/>
            </a:r>
            <a:br>
              <a:rPr lang="ru-RU" sz="1600" b="0" dirty="0">
                <a:effectLst/>
              </a:rPr>
            </a:br>
            <a:endParaRPr lang="ru-RU" sz="1600" b="0" dirty="0">
              <a:effectLst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269</TotalTime>
  <Words>366</Words>
  <Application>Microsoft Office PowerPoint</Application>
  <PresentationFormat>Экран (4:3)</PresentationFormat>
  <Paragraphs>76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Открытая</vt:lpstr>
      <vt:lpstr>КРУГОВЫЕ  ДИАГРАММЫ</vt:lpstr>
      <vt:lpstr>Слайд 2</vt:lpstr>
      <vt:lpstr>Слайд 3</vt:lpstr>
      <vt:lpstr>На круговой диаграмме показано соотношение сна и бодрствования человека в течение суток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           Домашнее задание:                   п.1.8,  № 139, 141.</vt:lpstr>
      <vt:lpstr>http://900igr.net/kartinki/algebra/Modul/046-Vsego-dobrogo-Vam.html  http://ru.depositphotos.com/12779817/stock-illustration-Circular-diagram-vector.html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Svetlana</dc:creator>
  <cp:lastModifiedBy>Admin</cp:lastModifiedBy>
  <cp:revision>34</cp:revision>
  <dcterms:created xsi:type="dcterms:W3CDTF">2014-11-20T14:54:30Z</dcterms:created>
  <dcterms:modified xsi:type="dcterms:W3CDTF">2017-07-01T08:08:04Z</dcterms:modified>
</cp:coreProperties>
</file>